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83" r:id="rId3"/>
    <p:sldId id="276" r:id="rId4"/>
    <p:sldId id="293" r:id="rId5"/>
    <p:sldId id="277" r:id="rId6"/>
    <p:sldId id="278" r:id="rId7"/>
    <p:sldId id="279" r:id="rId8"/>
    <p:sldId id="281" r:id="rId9"/>
    <p:sldId id="280" r:id="rId10"/>
    <p:sldId id="282" r:id="rId11"/>
    <p:sldId id="284" r:id="rId12"/>
    <p:sldId id="285" r:id="rId13"/>
    <p:sldId id="286" r:id="rId14"/>
    <p:sldId id="257" r:id="rId15"/>
    <p:sldId id="258" r:id="rId16"/>
    <p:sldId id="259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87" r:id="rId33"/>
    <p:sldId id="288" r:id="rId34"/>
    <p:sldId id="292" r:id="rId35"/>
    <p:sldId id="291" r:id="rId36"/>
    <p:sldId id="294" r:id="rId37"/>
    <p:sldId id="290" r:id="rId38"/>
    <p:sldId id="289" r:id="rId39"/>
    <p:sldId id="260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Nunito" panose="020B0604020202020204" charset="-93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2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06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1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39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50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128fca9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128fca9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x))-f(g(x))}{\Delta x} \cdot \frac{g(x+ \Delta x) - g(x))}{g(x+ \Delta x) - g(x))}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 \cdot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\underset{\Delta x\rightarrow 0 }{\lim} \left [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695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28fca97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28fca97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\frac{df}{dx} = \underset{k \rightarrow 0 }{\lim} \left [ \frac{f(g(x) + k)-f(g(x))}{k}\right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9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e3f01c6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e3f01c6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How does Backpropagation work in a CNN? | Medium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Backpropagation In Convolutional Neural Networks | DeepGrid (jefkine.com)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116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578aa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e578aa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64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5e578aa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5e578aa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6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907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e578aa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e578aa9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50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578aa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5e578aa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03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e578aa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e578aa9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4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e578aa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5e578aa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30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5e578aa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5e578aa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436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e578a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e578a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77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5e578aa9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5e578aa9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49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e578aa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e578aa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Only Numpy: Understanding Back Propagation for Max Pooling Layer in Multi Layer CNN with Example and Interactive Code. (With and Without Activation Layer) | by Jae Duk Seo | The Bioinformatics Press | Medium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207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c39104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c391041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30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c391041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c391041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541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6c391041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6c391041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46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691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547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836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195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959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152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44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148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51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25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33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87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0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103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2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troduction-convolution-neural-network/" TargetMode="External"/><Relationship Id="rId7" Type="http://schemas.openxmlformats.org/officeDocument/2006/relationships/hyperlink" Target="https://www.pycodemates.com/2023/07/backward-pass-in-convolutional-neural-network-explained.html#:~:text=Typically%2C%20Neural%20Networks%20have%20two,left%20for%20training%20the%20net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5" Type="http://schemas.openxmlformats.org/officeDocument/2006/relationships/hyperlink" Target="https://www.jefkine.com/general/2016/09/05/backpropagation-in-convolutional-neural-networks/" TargetMode="External"/><Relationship Id="rId4" Type="http://schemas.openxmlformats.org/officeDocument/2006/relationships/hyperlink" Target="https://medium.com/@pavisj/convolutions-and-backpropagations-46026a8f5d2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2108085" y="943069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Backpropagation </a:t>
            </a:r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in CNNs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834253" y="3165764"/>
            <a:ext cx="590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University of Information Technology (UIT)</a:t>
            </a:r>
          </a:p>
          <a:p>
            <a:pPr algn="ctr"/>
            <a:r>
              <a:rPr lang="en-US" b="1" dirty="0" err="1" smtClean="0"/>
              <a:t>Quan</a:t>
            </a:r>
            <a:r>
              <a:rPr lang="en-US" b="1" dirty="0" smtClean="0"/>
              <a:t> Hoang Ngoc, Truong Le </a:t>
            </a:r>
            <a:r>
              <a:rPr lang="en-US" b="1" dirty="0" err="1" smtClean="0"/>
              <a:t>Trong</a:t>
            </a:r>
            <a:r>
              <a:rPr lang="en-US" b="1" dirty="0" smtClean="0"/>
              <a:t> Dai, Long Nguyen </a:t>
            </a:r>
            <a:r>
              <a:rPr lang="en-US" b="1" dirty="0" err="1" smtClean="0"/>
              <a:t>Huu</a:t>
            </a:r>
            <a:r>
              <a:rPr lang="en-US" b="1" dirty="0" smtClean="0"/>
              <a:t> Hoang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CNNs architecture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0"/>
          <a:stretch/>
        </p:blipFill>
        <p:spPr>
          <a:xfrm>
            <a:off x="1309255" y="864868"/>
            <a:ext cx="682435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35826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Computation Graph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7" y="864868"/>
            <a:ext cx="8278908" cy="3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8297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Computation </a:t>
            </a:r>
            <a:r>
              <a:rPr lang="en-US" sz="1800" dirty="0" smtClean="0"/>
              <a:t>Graph in each layer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50" y="973052"/>
            <a:ext cx="5372281" cy="32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Backpropagation Algorithm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864868"/>
            <a:ext cx="6356194" cy="39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Chain rule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4" descr="{&quot;code&quot;:&quot;\\begin{lalign*}\n&amp;{\\text{Suppose that}\\;y=f\\left(t\\right)\\,\\text{is}\\,\\text{differentiable}\\;\\text{functions}\\;\\text{of}\\;t,\\,t=g\\left(x\\right)\\,\\,\\,is\\,\\text{differentiable}\\;\\text{functions}\\;\\text{of}\\;x\\,}\\\\\n&amp;{\\text{Then}\\;y\\,=\\,f\\left(g\\left(x\\right)\\right)\\,\\,\\text{is}\\,\\text{differentiable}\\;\\text{functions}\\;\\text{of}\\;t}\t\n\\end{lalign*}&quot;,&quot;id&quot;:&quot;2&quot;,&quot;backgroundColorModified&quot;:true,&quot;aid&quot;:null,&quot;type&quot;:&quot;lalign*&quot;,&quot;backgroundColor&quot;:&quot;#ffffff&quot;,&quot;font&quot;:{&quot;family&quot;:&quot;Arial&quot;,&quot;size&quot;:18,&quot;color&quot;:&quot;#000000&quot;},&quot;ts&quot;:1632880479857,&quot;cs&quot;:&quot;FOXSwDEo+EqVQ7bkeWa/7w==&quot;,&quot;size&quot;:{&quot;width&quot;:1115,&quot;height&quot;:6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1" y="1294824"/>
            <a:ext cx="8344024" cy="4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62" y="2160300"/>
            <a:ext cx="3061800" cy="60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1. Chain </a:t>
            </a: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Rule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50" y="1172369"/>
            <a:ext cx="3397050" cy="53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00" y="1836463"/>
            <a:ext cx="4690416" cy="4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200" y="4008400"/>
            <a:ext cx="3776256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200" y="2462950"/>
            <a:ext cx="5044786" cy="5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200" y="3224725"/>
            <a:ext cx="5660717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6101" y="300450"/>
            <a:ext cx="2506444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1. Chain Rule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49" y="1523335"/>
            <a:ext cx="2476275" cy="2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923100" y="1409863"/>
            <a:ext cx="504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55567"/>
          <a:stretch/>
        </p:blipFill>
        <p:spPr>
          <a:xfrm>
            <a:off x="923100" y="1972825"/>
            <a:ext cx="2508045" cy="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4">
            <a:alphaModFix/>
          </a:blip>
          <a:srcRect t="44391"/>
          <a:stretch/>
        </p:blipFill>
        <p:spPr>
          <a:xfrm>
            <a:off x="1165224" y="2260167"/>
            <a:ext cx="2508045" cy="33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00" y="756549"/>
            <a:ext cx="4299300" cy="5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100" y="3023250"/>
            <a:ext cx="4063841" cy="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100" y="3819975"/>
            <a:ext cx="2166186" cy="5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23100" y="2012500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923100" y="2400238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2. Convolution backpropagation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700638"/>
            <a:ext cx="4196525" cy="4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050" y="765850"/>
            <a:ext cx="3488824" cy="36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288988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00" y="1605301"/>
            <a:ext cx="2995474" cy="16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288988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00" y="2113113"/>
            <a:ext cx="4715701" cy="27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750" y="603801"/>
            <a:ext cx="2995474" cy="1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65909" y="1170709"/>
            <a:ext cx="54933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Problem – Solving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CNN Architecture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Backpropagation Overview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Backpropagation in each layer class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Purpose of layers and Visualization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 experiment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Task using CNN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568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87" y="560450"/>
            <a:ext cx="2952300" cy="15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1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294" y="288988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891913"/>
            <a:ext cx="4267200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500750" y="2553875"/>
            <a:ext cx="3870300" cy="198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2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288988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0" y="1167149"/>
            <a:ext cx="4372701" cy="27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32475"/>
            <a:ext cx="4326600" cy="265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3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303421"/>
            <a:ext cx="352425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350" y="757575"/>
            <a:ext cx="3488824" cy="36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50" y="909846"/>
            <a:ext cx="4919549" cy="307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00" y="567023"/>
            <a:ext cx="3300975" cy="11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4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294" y="303421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b="55504"/>
          <a:stretch/>
        </p:blipFill>
        <p:spPr>
          <a:xfrm>
            <a:off x="545775" y="2196163"/>
            <a:ext cx="4335426" cy="239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5">
            <a:alphaModFix/>
          </a:blip>
          <a:srcRect t="44358" b="3109"/>
          <a:stretch/>
        </p:blipFill>
        <p:spPr>
          <a:xfrm>
            <a:off x="3571725" y="2253400"/>
            <a:ext cx="4027875" cy="26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6">
            <a:alphaModFix/>
          </a:blip>
          <a:srcRect t="62088"/>
          <a:stretch/>
        </p:blipFill>
        <p:spPr>
          <a:xfrm>
            <a:off x="5869800" y="516275"/>
            <a:ext cx="3034350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925" y="1704748"/>
            <a:ext cx="4239729" cy="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5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303421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75" y="952774"/>
            <a:ext cx="4419601" cy="29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275" y="1433724"/>
            <a:ext cx="3237250" cy="1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6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303421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438" y="1318150"/>
            <a:ext cx="5136700" cy="22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Summary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" y="1421075"/>
            <a:ext cx="3690901" cy="20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75" y="2784675"/>
            <a:ext cx="4235350" cy="18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5">
            <a:alphaModFix/>
          </a:blip>
          <a:srcRect b="50273"/>
          <a:stretch/>
        </p:blipFill>
        <p:spPr>
          <a:xfrm>
            <a:off x="4572000" y="989100"/>
            <a:ext cx="4326600" cy="1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Average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798088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3585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5">
            <a:alphaModFix/>
          </a:blip>
          <a:srcRect r="8273"/>
          <a:stretch/>
        </p:blipFill>
        <p:spPr>
          <a:xfrm>
            <a:off x="5367600" y="488538"/>
            <a:ext cx="3507449" cy="1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26" y="3997882"/>
            <a:ext cx="3481150" cy="545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8"/>
          <p:cNvCxnSpPr/>
          <p:nvPr/>
        </p:nvCxnSpPr>
        <p:spPr>
          <a:xfrm>
            <a:off x="2856925" y="1913588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8"/>
          <p:cNvSpPr txBox="1"/>
          <p:nvPr/>
        </p:nvSpPr>
        <p:spPr>
          <a:xfrm>
            <a:off x="2819725" y="1298000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7">
            <a:alphaModFix/>
          </a:blip>
          <a:srcRect r="24704"/>
          <a:stretch/>
        </p:blipFill>
        <p:spPr>
          <a:xfrm>
            <a:off x="409925" y="3144525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7150" y="2128738"/>
            <a:ext cx="3166084" cy="250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076075"/>
            <a:ext cx="2562100" cy="2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Average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4">
            <a:alphaModFix/>
          </a:blip>
          <a:srcRect l="44413"/>
          <a:stretch/>
        </p:blipFill>
        <p:spPr>
          <a:xfrm>
            <a:off x="7713025" y="2002263"/>
            <a:ext cx="6777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555375" y="2038800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675" y="383882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041" y="3838825"/>
            <a:ext cx="352284" cy="5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189450" y="20412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4350" y="1081950"/>
            <a:ext cx="2562100" cy="2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1407700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9681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400" y="1619175"/>
            <a:ext cx="3512550" cy="18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0"/>
          <p:cNvCxnSpPr/>
          <p:nvPr/>
        </p:nvCxnSpPr>
        <p:spPr>
          <a:xfrm>
            <a:off x="2885700" y="2528813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30"/>
          <p:cNvSpPr txBox="1"/>
          <p:nvPr/>
        </p:nvSpPr>
        <p:spPr>
          <a:xfrm>
            <a:off x="2848500" y="1913225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803100"/>
            <a:ext cx="5410199" cy="39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r="24704"/>
          <a:stretch/>
        </p:blipFill>
        <p:spPr>
          <a:xfrm>
            <a:off x="839175" y="669350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775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4342300" y="3108375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625" y="445500"/>
            <a:ext cx="2966575" cy="15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50" y="1363388"/>
            <a:ext cx="4002434" cy="8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3400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371679"/>
            <a:ext cx="1903488" cy="19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262" y="1371675"/>
            <a:ext cx="1903488" cy="190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2861450" y="1953975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000" y="1371675"/>
            <a:ext cx="1903500" cy="1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5734775" y="20384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075" y="336387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854" y="3363875"/>
            <a:ext cx="352284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1525" y="3363862"/>
            <a:ext cx="352300" cy="56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Convolution layers 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6693" y="644236"/>
            <a:ext cx="56665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</a:t>
            </a:r>
            <a:r>
              <a:rPr lang="en-US" sz="1600" dirty="0"/>
              <a:t>multiple convolution 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first convolution layers learn simple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corners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deeper convolution layers learn more complex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</a:rPr>
              <a:t>textures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4" name="Google Shape;329;p32"/>
          <p:cNvSpPr txBox="1"/>
          <p:nvPr/>
        </p:nvSpPr>
        <p:spPr>
          <a:xfrm>
            <a:off x="343375" y="2704214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Pooling layers  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6692" y="3135314"/>
            <a:ext cx="5832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Pooling layers </a:t>
            </a:r>
            <a:r>
              <a:rPr lang="en-US" sz="1600" b="1" dirty="0" smtClean="0"/>
              <a:t>reduce feature map dimensions </a:t>
            </a:r>
            <a:r>
              <a:rPr lang="en-US" sz="1600" dirty="0" smtClean="0"/>
              <a:t>while retaining crucial information using operations like max pooling (selecting maximum values) or average pooling (calculating averages).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5854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5687" y="362111"/>
            <a:ext cx="3288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https://poloclub.github.io/cnn-explainer/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4945" y="1454727"/>
            <a:ext cx="4371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Visualization MNIST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through each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Parameters and Gradient in each layer through epoch </a:t>
            </a:r>
          </a:p>
        </p:txBody>
      </p:sp>
    </p:spTree>
    <p:extLst>
      <p:ext uri="{BB962C8B-B14F-4D97-AF65-F5344CB8AC3E}">
        <p14:creationId xmlns:p14="http://schemas.microsoft.com/office/powerpoint/2010/main" val="32115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 smtClean="0"/>
              <a:t>The experiment: Comparison </a:t>
            </a:r>
            <a:r>
              <a:rPr lang="en-US" sz="1600" b="1" dirty="0"/>
              <a:t>of </a:t>
            </a:r>
            <a:r>
              <a:rPr lang="en-US" sz="1600" b="1" dirty="0" smtClean="0"/>
              <a:t>models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9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/>
              <a:t>Tasks using CNN and applications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091" y="921327"/>
            <a:ext cx="4239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Segmentation  </a:t>
            </a:r>
            <a:endParaRPr lang="en-US" dirty="0"/>
          </a:p>
        </p:txBody>
      </p:sp>
      <p:pic>
        <p:nvPicPr>
          <p:cNvPr id="2050" name="Picture 2" descr="https://media.geeksforgeeks.org/wp-content/uploads/home/chart%20CV-660x3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36" y="921327"/>
            <a:ext cx="5444837" cy="28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4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 smtClean="0">
                <a:ea typeface="Calibri"/>
              </a:rPr>
              <a:t>LQD.QT Product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091" y="921327"/>
            <a:ext cx="62206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Shoes Match: Shoes Virtual Try-on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LQD.QT: </a:t>
            </a:r>
            <a:r>
              <a:rPr lang="en-US" dirty="0" err="1" smtClean="0"/>
              <a:t>Dat</a:t>
            </a:r>
            <a:r>
              <a:rPr lang="en-US" dirty="0" smtClean="0"/>
              <a:t> Tran, Long Nguyen </a:t>
            </a:r>
            <a:r>
              <a:rPr lang="en-US" dirty="0" err="1" smtClean="0"/>
              <a:t>Huu</a:t>
            </a:r>
            <a:r>
              <a:rPr lang="en-US" dirty="0" smtClean="0"/>
              <a:t> Hoang, </a:t>
            </a:r>
            <a:r>
              <a:rPr lang="en-US" dirty="0" err="1" smtClean="0"/>
              <a:t>Quan</a:t>
            </a:r>
            <a:r>
              <a:rPr lang="en-US" dirty="0" smtClean="0"/>
              <a:t> Hoang Ngoc, Thu Tran Van </a:t>
            </a:r>
            <a:r>
              <a:rPr lang="en-US" dirty="0" err="1" smtClean="0"/>
              <a:t>Anh</a:t>
            </a:r>
            <a:r>
              <a:rPr lang="en-US" dirty="0" smtClean="0"/>
              <a:t>, Truong Le </a:t>
            </a:r>
            <a:r>
              <a:rPr lang="en-US" dirty="0" err="1" smtClean="0"/>
              <a:t>Trong</a:t>
            </a:r>
            <a:r>
              <a:rPr lang="en-US" dirty="0" smtClean="0"/>
              <a:t> Dai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 smtClean="0"/>
              <a:t>References: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24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Convolution layers 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6692" y="644236"/>
            <a:ext cx="5832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</a:t>
            </a:r>
            <a:r>
              <a:rPr lang="en-US" sz="1600" dirty="0"/>
              <a:t>multiple convolution 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first convolution layers learn simple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corners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deeper convolution layers learn more complex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</a:rPr>
              <a:t>textures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4" name="Google Shape;329;p32"/>
          <p:cNvSpPr txBox="1"/>
          <p:nvPr/>
        </p:nvSpPr>
        <p:spPr>
          <a:xfrm>
            <a:off x="343375" y="2704214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Pooling layer  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6692" y="3135314"/>
            <a:ext cx="5832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Convolution layers use learnable filters to detect specific patterns in input data, such as edges or textures, forming feature 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Pooling layers </a:t>
            </a:r>
            <a:r>
              <a:rPr lang="en-US" sz="1600" b="1" dirty="0" smtClean="0"/>
              <a:t>reduce feature map dimensions </a:t>
            </a:r>
            <a:r>
              <a:rPr lang="en-US" sz="1600" dirty="0" smtClean="0"/>
              <a:t>while retaining crucial information using operations like max pooling (selecting maximum values) or average pooling (calculating averages).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8247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1. Chain Rule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827175"/>
            <a:ext cx="5088599" cy="2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 rotWithShape="1">
          <a:blip r:embed="rId4">
            <a:alphaModFix/>
          </a:blip>
          <a:srcRect l="18923"/>
          <a:stretch/>
        </p:blipFill>
        <p:spPr>
          <a:xfrm>
            <a:off x="1695001" y="1476950"/>
            <a:ext cx="3744850" cy="5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787" y="3263132"/>
            <a:ext cx="2189203" cy="58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999" y="2318501"/>
            <a:ext cx="4790426" cy="6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239" y="3247512"/>
            <a:ext cx="2527148" cy="58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References: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65909" y="1170709"/>
            <a:ext cx="77239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Geekforgeek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https://www.geeksforgeeks.org/introduction-convolution-neural-network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How does Backpropagation work in a CNN? | Medium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Backpropagation In Convolutional Neural Networks | 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DeepGrid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 (jefkine.com</a:t>
            </a:r>
            <a:r>
              <a:rPr lang="en-US" u="sng" dirty="0" smtClean="0">
                <a:solidFill>
                  <a:schemeClr val="hlink"/>
                </a:solidFill>
                <a:hlinkClick r:id="rId5"/>
              </a:rPr>
              <a:t>)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Only </a:t>
            </a:r>
            <a:r>
              <a:rPr lang="en-US" u="sng" dirty="0" err="1">
                <a:solidFill>
                  <a:schemeClr val="hlink"/>
                </a:solidFill>
                <a:hlinkClick r:id="rId6"/>
              </a:rPr>
              <a:t>Numpy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: Understanding Back Propagation for Max Pooling Layer in Multi Layer CNN with Example and Interactive Code. (With and Without Activation Layer) | by Jae </a:t>
            </a:r>
            <a:r>
              <a:rPr lang="en-US" u="sng" dirty="0" err="1">
                <a:solidFill>
                  <a:schemeClr val="hlink"/>
                </a:solidFill>
                <a:hlinkClick r:id="rId6"/>
              </a:rPr>
              <a:t>Duk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6"/>
              </a:rPr>
              <a:t>Seo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 | The Bioinformatics Press | Medium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7"/>
              </a:rPr>
              <a:t>https://www.pycodemates.com/2023/07/backward-pass-in-convolutional-neural-network-explained.html#:~:text=Typically%2C%20Neural%20Networks%20have%20two,left%20for%20training%20the%20network</a:t>
            </a:r>
            <a:r>
              <a:rPr lang="en-US" u="sng" dirty="0" smtClean="0">
                <a:solidFill>
                  <a:schemeClr val="hlink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8982" y="3796145"/>
            <a:ext cx="767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https://poloclub.github.io/cnn-explainer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14601" y="1025236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Abstraction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659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14601" y="1025236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Dashboard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67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 limitation of these models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29" y="735692"/>
            <a:ext cx="5050799" cy="41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 </a:t>
            </a:r>
            <a:r>
              <a:rPr lang="en-US" sz="1800" dirty="0"/>
              <a:t>approach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3" y="1008644"/>
            <a:ext cx="8115574" cy="31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Convolution operator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014412"/>
            <a:ext cx="5848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951</Words>
  <Application>Microsoft Office PowerPoint</Application>
  <PresentationFormat>On-screen Show (16:9)</PresentationFormat>
  <Paragraphs>151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Times New Roman</vt:lpstr>
      <vt:lpstr>Arial</vt:lpstr>
      <vt:lpstr>Nunito</vt:lpstr>
      <vt:lpstr>Shift</vt:lpstr>
      <vt:lpstr>Backpropagation in CNNs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34</cp:revision>
  <dcterms:modified xsi:type="dcterms:W3CDTF">2023-12-20T17:55:50Z</dcterms:modified>
</cp:coreProperties>
</file>